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6" r:id="rId7"/>
    <p:sldId id="263" r:id="rId8"/>
    <p:sldId id="264" r:id="rId9"/>
    <p:sldId id="265"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331"/>
    <a:srgbClr val="11A048"/>
    <a:srgbClr val="004D43"/>
    <a:srgbClr val="76BF43"/>
    <a:srgbClr val="11A3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75" d="100"/>
          <a:sy n="75"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7933-8893-9610-3F3F-446852874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B77DE091-68E7-2EB2-CE1D-3088ECBF3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B5D1876-EC33-572F-655F-6388A4C0FE57}"/>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5" name="Footer Placeholder 4">
            <a:extLst>
              <a:ext uri="{FF2B5EF4-FFF2-40B4-BE49-F238E27FC236}">
                <a16:creationId xmlns:a16="http://schemas.microsoft.com/office/drawing/2014/main" id="{810F6731-8568-B502-0FDD-3380D783790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BA0D291-6834-C8E2-A6AD-9CD3C379C455}"/>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285543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1A06-7BA7-B75D-EFA9-BC696045D542}"/>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16DCD3B-FD8D-2A42-E854-F16616669E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B206490-47A2-CCE9-5C54-DA04102EFFAB}"/>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5" name="Footer Placeholder 4">
            <a:extLst>
              <a:ext uri="{FF2B5EF4-FFF2-40B4-BE49-F238E27FC236}">
                <a16:creationId xmlns:a16="http://schemas.microsoft.com/office/drawing/2014/main" id="{9E7BE88F-CAF0-B7C5-6F9F-D98F83F905C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F9221C6A-5478-5C51-49F3-D354F4C0718D}"/>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78081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5E1ACA-54F4-3895-4C89-D6BB8F47C4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7CD5C5F3-C967-90CC-ADA2-F39130FE0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77D6390-5CC3-AD0E-2138-FD7CC79E3878}"/>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5" name="Footer Placeholder 4">
            <a:extLst>
              <a:ext uri="{FF2B5EF4-FFF2-40B4-BE49-F238E27FC236}">
                <a16:creationId xmlns:a16="http://schemas.microsoft.com/office/drawing/2014/main" id="{700430C5-0E13-1D92-EC59-6192CB7194A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F5A72D31-92E3-5329-B442-2545FBD4C32C}"/>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3229507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6DA4-B616-7264-773F-B0D63A7BFF96}"/>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4CFE8B24-650A-561F-26C1-977E0196C9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7B827A2-1F09-0F9C-5CD5-546F83867DD0}"/>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5" name="Footer Placeholder 4">
            <a:extLst>
              <a:ext uri="{FF2B5EF4-FFF2-40B4-BE49-F238E27FC236}">
                <a16:creationId xmlns:a16="http://schemas.microsoft.com/office/drawing/2014/main" id="{CDE4A846-928B-56F0-6141-4F6545F7A68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374E709-9B09-C915-5F31-2D57B07A9A81}"/>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414919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F31-5030-CB81-57AA-54EFA072C8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683BD187-2897-FAE3-818C-9E3F69281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FACB03-58A9-2379-9838-6599BAFCC244}"/>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5" name="Footer Placeholder 4">
            <a:extLst>
              <a:ext uri="{FF2B5EF4-FFF2-40B4-BE49-F238E27FC236}">
                <a16:creationId xmlns:a16="http://schemas.microsoft.com/office/drawing/2014/main" id="{9439DD68-6AEB-6C4D-33DA-2F3C8CF6565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8409E7-2523-8563-5EC8-FFFA37E41DEC}"/>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3277355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D9C8-253A-B804-678E-F0F7E76561F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95DC2D6-AE48-D04E-2B9A-1B4AA35034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593A91A-E3EB-1A3B-C64D-274BDB041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7FDFAAA3-70AD-62F6-7AB9-017BDEFF47FF}"/>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6" name="Footer Placeholder 5">
            <a:extLst>
              <a:ext uri="{FF2B5EF4-FFF2-40B4-BE49-F238E27FC236}">
                <a16:creationId xmlns:a16="http://schemas.microsoft.com/office/drawing/2014/main" id="{F2272EFC-67AF-D1FC-DCC9-325E70D32D2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133D850-E3D4-BC3A-2146-E16E6088A244}"/>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425624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17090-7D18-149D-05CA-A4B133CAA064}"/>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FD4D4AC-E2CB-7E3B-22D6-3516678A17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DEC06-D78A-090D-833A-93CF673932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B596D2F7-6471-915F-4F9F-B502F2ADE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8617DA-E762-4D99-3A56-49C0B727F8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E82D4E7A-A922-6FCF-8363-ED7EE5FBC636}"/>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8" name="Footer Placeholder 7">
            <a:extLst>
              <a:ext uri="{FF2B5EF4-FFF2-40B4-BE49-F238E27FC236}">
                <a16:creationId xmlns:a16="http://schemas.microsoft.com/office/drawing/2014/main" id="{D2ABA683-A654-9A78-A020-40CF690F82C0}"/>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853810B0-29B2-5C7F-B8EF-DBFEE7714798}"/>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1602274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CAFD-6570-D8B1-029C-A9865E91DA6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681EDBB-4E79-AC5E-1D8E-46A5CB82C290}"/>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4" name="Footer Placeholder 3">
            <a:extLst>
              <a:ext uri="{FF2B5EF4-FFF2-40B4-BE49-F238E27FC236}">
                <a16:creationId xmlns:a16="http://schemas.microsoft.com/office/drawing/2014/main" id="{665E968B-428A-73E9-512D-9AF2A25A23CB}"/>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7015B0F-7518-E829-99DC-21C6F0C1944F}"/>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4267584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22CC4-F4A3-8E83-7059-ABF69BB45938}"/>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3" name="Footer Placeholder 2">
            <a:extLst>
              <a:ext uri="{FF2B5EF4-FFF2-40B4-BE49-F238E27FC236}">
                <a16:creationId xmlns:a16="http://schemas.microsoft.com/office/drawing/2014/main" id="{44719FF6-F17B-FB98-09E6-556296C60B5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50199C89-AF23-58DC-FA66-94AC92D2FA06}"/>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3081462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CD1A-9C55-4F88-EB53-70DF9EB87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6628766C-7511-41FA-E491-BA71D62F92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BDF78E1-6146-027C-3398-02E5EE41E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720FE-8B4F-9C9E-9AFB-26A6FAC79CAA}"/>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6" name="Footer Placeholder 5">
            <a:extLst>
              <a:ext uri="{FF2B5EF4-FFF2-40B4-BE49-F238E27FC236}">
                <a16:creationId xmlns:a16="http://schemas.microsoft.com/office/drawing/2014/main" id="{4BF96B1F-7286-138F-F189-98CA96CECF7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5CEE992-381A-88F3-148E-41EAFF32D893}"/>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1809266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EC5C-5948-677F-BCAA-80F153B36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95682EB4-92D7-1578-B4D8-971CA87C46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038561FA-AC66-7108-5931-FEC9527041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4539BD-430D-3561-0175-21AD5103275E}"/>
              </a:ext>
            </a:extLst>
          </p:cNvPr>
          <p:cNvSpPr>
            <a:spLocks noGrp="1"/>
          </p:cNvSpPr>
          <p:nvPr>
            <p:ph type="dt" sz="half" idx="10"/>
          </p:nvPr>
        </p:nvSpPr>
        <p:spPr/>
        <p:txBody>
          <a:bodyPr/>
          <a:lstStyle/>
          <a:p>
            <a:fld id="{7D8B6C59-2AA8-4D7A-9204-C4090BB068E8}" type="datetimeFigureOut">
              <a:rPr lang="en-ID" smtClean="0"/>
              <a:t>09/12/2022</a:t>
            </a:fld>
            <a:endParaRPr lang="en-ID"/>
          </a:p>
        </p:txBody>
      </p:sp>
      <p:sp>
        <p:nvSpPr>
          <p:cNvPr id="6" name="Footer Placeholder 5">
            <a:extLst>
              <a:ext uri="{FF2B5EF4-FFF2-40B4-BE49-F238E27FC236}">
                <a16:creationId xmlns:a16="http://schemas.microsoft.com/office/drawing/2014/main" id="{0D10C61F-2457-1AED-770B-9C2C34FAEF1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0F34D995-8981-E54A-3975-F71458CFA3BC}"/>
              </a:ext>
            </a:extLst>
          </p:cNvPr>
          <p:cNvSpPr>
            <a:spLocks noGrp="1"/>
          </p:cNvSpPr>
          <p:nvPr>
            <p:ph type="sldNum" sz="quarter" idx="12"/>
          </p:nvPr>
        </p:nvSpPr>
        <p:spPr/>
        <p:txBody>
          <a:bodyPr/>
          <a:lstStyle/>
          <a:p>
            <a:fld id="{7467796C-8510-4CDC-A59F-14F3B96EA867}" type="slidenum">
              <a:rPr lang="en-ID" smtClean="0"/>
              <a:t>‹#›</a:t>
            </a:fld>
            <a:endParaRPr lang="en-ID"/>
          </a:p>
        </p:txBody>
      </p:sp>
    </p:spTree>
    <p:extLst>
      <p:ext uri="{BB962C8B-B14F-4D97-AF65-F5344CB8AC3E}">
        <p14:creationId xmlns:p14="http://schemas.microsoft.com/office/powerpoint/2010/main" val="398731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9CFD1-3FC6-235B-A365-859356FE9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ACA71DB-8392-B918-E559-9A5D764C6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BAF768C-0192-B300-9D6F-E6F39DC99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B6C59-2AA8-4D7A-9204-C4090BB068E8}" type="datetimeFigureOut">
              <a:rPr lang="en-ID" smtClean="0"/>
              <a:t>09/12/2022</a:t>
            </a:fld>
            <a:endParaRPr lang="en-ID"/>
          </a:p>
        </p:txBody>
      </p:sp>
      <p:sp>
        <p:nvSpPr>
          <p:cNvPr id="5" name="Footer Placeholder 4">
            <a:extLst>
              <a:ext uri="{FF2B5EF4-FFF2-40B4-BE49-F238E27FC236}">
                <a16:creationId xmlns:a16="http://schemas.microsoft.com/office/drawing/2014/main" id="{1C3148B5-C739-7F14-872A-89B5ED1A0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D80C3EC6-9A9D-C433-9AD3-872068F0B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7796C-8510-4CDC-A59F-14F3B96EA867}" type="slidenum">
              <a:rPr lang="en-ID" smtClean="0"/>
              <a:t>‹#›</a:t>
            </a:fld>
            <a:endParaRPr lang="en-ID"/>
          </a:p>
        </p:txBody>
      </p:sp>
    </p:spTree>
    <p:extLst>
      <p:ext uri="{BB962C8B-B14F-4D97-AF65-F5344CB8AC3E}">
        <p14:creationId xmlns:p14="http://schemas.microsoft.com/office/powerpoint/2010/main" val="957099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64036112-A79B-2296-962B-BA9C55541182}"/>
              </a:ext>
            </a:extLst>
          </p:cNvPr>
          <p:cNvSpPr/>
          <p:nvPr/>
        </p:nvSpPr>
        <p:spPr>
          <a:xfrm>
            <a:off x="3608441" y="2413833"/>
            <a:ext cx="1059209" cy="1078363"/>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Flowchart: Connector 4">
            <a:extLst>
              <a:ext uri="{FF2B5EF4-FFF2-40B4-BE49-F238E27FC236}">
                <a16:creationId xmlns:a16="http://schemas.microsoft.com/office/drawing/2014/main" id="{A77D0345-9004-A979-B994-9AED7C18B8D8}"/>
              </a:ext>
            </a:extLst>
          </p:cNvPr>
          <p:cNvSpPr/>
          <p:nvPr/>
        </p:nvSpPr>
        <p:spPr>
          <a:xfrm>
            <a:off x="1210160" y="1704169"/>
            <a:ext cx="3996000" cy="4032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3842989" y="1422176"/>
            <a:ext cx="1755775" cy="1787525"/>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Flowchart: Connector 3">
            <a:extLst>
              <a:ext uri="{FF2B5EF4-FFF2-40B4-BE49-F238E27FC236}">
                <a16:creationId xmlns:a16="http://schemas.microsoft.com/office/drawing/2014/main" id="{F815348F-9604-DB64-5EBF-366156477992}"/>
              </a:ext>
            </a:extLst>
          </p:cNvPr>
          <p:cNvSpPr/>
          <p:nvPr/>
        </p:nvSpPr>
        <p:spPr>
          <a:xfrm>
            <a:off x="759477" y="735359"/>
            <a:ext cx="5361273" cy="5361273"/>
          </a:xfrm>
          <a:prstGeom prst="flowChartConnector">
            <a:avLst/>
          </a:prstGeom>
          <a:blipFill dpi="0" rotWithShape="1">
            <a:blip r:embed="rId2">
              <a:extLst>
                <a:ext uri="{28A0092B-C50C-407E-A947-70E740481C1C}">
                  <a14:useLocalDpi xmlns:a14="http://schemas.microsoft.com/office/drawing/2010/main" val="0"/>
                </a:ext>
              </a:extLst>
            </a:blip>
            <a:srcRect/>
            <a:stretch>
              <a:fillRect l="8587" t="4129" r="9665" b="68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E000A6B3-8A85-53FF-BFC6-6D302EE45F89}"/>
              </a:ext>
            </a:extLst>
          </p:cNvPr>
          <p:cNvSpPr txBox="1"/>
          <p:nvPr/>
        </p:nvSpPr>
        <p:spPr>
          <a:xfrm>
            <a:off x="5797068" y="4168115"/>
            <a:ext cx="4421403" cy="338554"/>
          </a:xfrm>
          <a:prstGeom prst="rect">
            <a:avLst/>
          </a:prstGeom>
          <a:noFill/>
        </p:spPr>
        <p:txBody>
          <a:bodyPr wrap="none" rtlCol="0">
            <a:spAutoFit/>
          </a:bodyPr>
          <a:lstStyle/>
          <a:p>
            <a:r>
              <a:rPr lang="id-ID" sz="1600">
                <a:latin typeface="Century Gothic" panose="020B0502020202020204" pitchFamily="34" charset="0"/>
              </a:rPr>
              <a:t>UAS Projekan Back-End Fundamental Java</a:t>
            </a:r>
            <a:endParaRPr lang="en-ID" sz="1600">
              <a:latin typeface="Century Gothic" panose="020B0502020202020204" pitchFamily="34" charset="0"/>
            </a:endParaRPr>
          </a:p>
        </p:txBody>
      </p:sp>
      <p:sp>
        <p:nvSpPr>
          <p:cNvPr id="9" name="TextBox 8">
            <a:extLst>
              <a:ext uri="{FF2B5EF4-FFF2-40B4-BE49-F238E27FC236}">
                <a16:creationId xmlns:a16="http://schemas.microsoft.com/office/drawing/2014/main" id="{BAFC47BB-6E7D-1EE1-4498-09C625C04B3A}"/>
              </a:ext>
            </a:extLst>
          </p:cNvPr>
          <p:cNvSpPr txBox="1"/>
          <p:nvPr/>
        </p:nvSpPr>
        <p:spPr>
          <a:xfrm>
            <a:off x="5758238" y="2685289"/>
            <a:ext cx="2598788" cy="984885"/>
          </a:xfrm>
          <a:prstGeom prst="rect">
            <a:avLst/>
          </a:prstGeom>
          <a:noFill/>
        </p:spPr>
        <p:txBody>
          <a:bodyPr wrap="none" rtlCol="0">
            <a:spAutoFit/>
          </a:bodyPr>
          <a:lstStyle/>
          <a:p>
            <a:r>
              <a:rPr lang="id-ID" sz="5800" b="1" kern="800">
                <a:solidFill>
                  <a:srgbClr val="11A048"/>
                </a:solidFill>
                <a:latin typeface="Century Gothic" panose="020B0502020202020204" pitchFamily="34" charset="0"/>
              </a:rPr>
              <a:t>DIMAS</a:t>
            </a:r>
          </a:p>
        </p:txBody>
      </p:sp>
      <p:sp>
        <p:nvSpPr>
          <p:cNvPr id="11" name="TextBox 10">
            <a:extLst>
              <a:ext uri="{FF2B5EF4-FFF2-40B4-BE49-F238E27FC236}">
                <a16:creationId xmlns:a16="http://schemas.microsoft.com/office/drawing/2014/main" id="{C2D55B27-6129-DEE9-3F2D-3F8984355EDB}"/>
              </a:ext>
            </a:extLst>
          </p:cNvPr>
          <p:cNvSpPr txBox="1"/>
          <p:nvPr/>
        </p:nvSpPr>
        <p:spPr>
          <a:xfrm>
            <a:off x="5749863" y="3372004"/>
            <a:ext cx="6255873" cy="984885"/>
          </a:xfrm>
          <a:prstGeom prst="rect">
            <a:avLst/>
          </a:prstGeom>
          <a:noFill/>
        </p:spPr>
        <p:txBody>
          <a:bodyPr wrap="square">
            <a:spAutoFit/>
          </a:bodyPr>
          <a:lstStyle/>
          <a:p>
            <a:r>
              <a:rPr lang="id-ID" sz="5800" b="1" kern="800">
                <a:solidFill>
                  <a:srgbClr val="76BF43"/>
                </a:solidFill>
                <a:latin typeface="Century Gothic" panose="020B0502020202020204" pitchFamily="34" charset="0"/>
              </a:rPr>
              <a:t>FIRMANSYAH</a:t>
            </a:r>
            <a:endParaRPr lang="en-ID" sz="5800">
              <a:latin typeface="Century Gothic" panose="020B0502020202020204" pitchFamily="34" charset="0"/>
            </a:endParaRPr>
          </a:p>
        </p:txBody>
      </p:sp>
    </p:spTree>
    <p:extLst>
      <p:ext uri="{BB962C8B-B14F-4D97-AF65-F5344CB8AC3E}">
        <p14:creationId xmlns:p14="http://schemas.microsoft.com/office/powerpoint/2010/main" val="2545485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707675" y="914400"/>
            <a:ext cx="3596624" cy="3629025"/>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3114039" y="2923718"/>
            <a:ext cx="1909497" cy="1944027"/>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2572226" y="4543425"/>
            <a:ext cx="1004117" cy="1022275"/>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525595" y="2782781"/>
            <a:ext cx="1970411" cy="1015663"/>
          </a:xfrm>
          <a:prstGeom prst="rect">
            <a:avLst/>
          </a:prstGeom>
          <a:noFill/>
        </p:spPr>
        <p:txBody>
          <a:bodyPr wrap="none" rtlCol="0">
            <a:spAutoFit/>
          </a:bodyPr>
          <a:lstStyle/>
          <a:p>
            <a:r>
              <a:rPr lang="id-ID" sz="6000" b="1" kern="800">
                <a:solidFill>
                  <a:srgbClr val="11A048"/>
                </a:solidFill>
                <a:latin typeface="Century Gothic" panose="020B0502020202020204" pitchFamily="34" charset="0"/>
              </a:rPr>
              <a:t>Data</a:t>
            </a:r>
          </a:p>
        </p:txBody>
      </p:sp>
      <p:sp>
        <p:nvSpPr>
          <p:cNvPr id="3" name="TextBox 2">
            <a:extLst>
              <a:ext uri="{FF2B5EF4-FFF2-40B4-BE49-F238E27FC236}">
                <a16:creationId xmlns:a16="http://schemas.microsoft.com/office/drawing/2014/main" id="{C9F57BF3-570D-1458-02AB-DCA3E8397A11}"/>
              </a:ext>
            </a:extLst>
          </p:cNvPr>
          <p:cNvSpPr txBox="1"/>
          <p:nvPr/>
        </p:nvSpPr>
        <p:spPr>
          <a:xfrm>
            <a:off x="7409725" y="2782782"/>
            <a:ext cx="2106810" cy="1015663"/>
          </a:xfrm>
          <a:prstGeom prst="rect">
            <a:avLst/>
          </a:prstGeom>
          <a:noFill/>
        </p:spPr>
        <p:txBody>
          <a:bodyPr wrap="square">
            <a:spAutoFit/>
          </a:bodyPr>
          <a:lstStyle/>
          <a:p>
            <a:r>
              <a:rPr lang="id-ID" sz="6000" b="1" kern="800">
                <a:solidFill>
                  <a:srgbClr val="76BF43"/>
                </a:solidFill>
                <a:latin typeface="Century Gothic" panose="020B0502020202020204" pitchFamily="34" charset="0"/>
              </a:rPr>
              <a:t>Base</a:t>
            </a:r>
            <a:endParaRPr lang="en-ID" sz="6000">
              <a:latin typeface="Century Gothic" panose="020B0502020202020204" pitchFamily="34" charset="0"/>
            </a:endParaRPr>
          </a:p>
        </p:txBody>
      </p:sp>
      <p:sp>
        <p:nvSpPr>
          <p:cNvPr id="4" name="TextBox 3">
            <a:extLst>
              <a:ext uri="{FF2B5EF4-FFF2-40B4-BE49-F238E27FC236}">
                <a16:creationId xmlns:a16="http://schemas.microsoft.com/office/drawing/2014/main" id="{A870E3F4-FD29-B79B-05F9-34966B67A99D}"/>
              </a:ext>
            </a:extLst>
          </p:cNvPr>
          <p:cNvSpPr txBox="1"/>
          <p:nvPr/>
        </p:nvSpPr>
        <p:spPr>
          <a:xfrm>
            <a:off x="5593331" y="2658529"/>
            <a:ext cx="1659429" cy="338554"/>
          </a:xfrm>
          <a:prstGeom prst="rect">
            <a:avLst/>
          </a:prstGeom>
          <a:noFill/>
        </p:spPr>
        <p:txBody>
          <a:bodyPr wrap="none" rtlCol="0">
            <a:spAutoFit/>
          </a:bodyPr>
          <a:lstStyle/>
          <a:p>
            <a:r>
              <a:rPr lang="id-ID" sz="1600" b="1" kern="800">
                <a:latin typeface="Century Gothic" panose="020B0502020202020204" pitchFamily="34" charset="0"/>
              </a:rPr>
              <a:t>Tabel Anggota</a:t>
            </a:r>
          </a:p>
        </p:txBody>
      </p:sp>
      <p:sp>
        <p:nvSpPr>
          <p:cNvPr id="8" name="Rectangle 7">
            <a:extLst>
              <a:ext uri="{FF2B5EF4-FFF2-40B4-BE49-F238E27FC236}">
                <a16:creationId xmlns:a16="http://schemas.microsoft.com/office/drawing/2014/main" id="{AC8C3FEB-2EBA-F721-99F6-344C5B39316F}"/>
              </a:ext>
            </a:extLst>
          </p:cNvPr>
          <p:cNvSpPr/>
          <p:nvPr/>
        </p:nvSpPr>
        <p:spPr>
          <a:xfrm>
            <a:off x="5664199" y="3707555"/>
            <a:ext cx="5436000" cy="45719"/>
          </a:xfrm>
          <a:prstGeom prst="rect">
            <a:avLst/>
          </a:prstGeom>
          <a:solidFill>
            <a:srgbClr val="004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9" name="TextBox 8">
            <a:extLst>
              <a:ext uri="{FF2B5EF4-FFF2-40B4-BE49-F238E27FC236}">
                <a16:creationId xmlns:a16="http://schemas.microsoft.com/office/drawing/2014/main" id="{CB18F83A-9047-6F6A-0CA4-5CD172957679}"/>
              </a:ext>
            </a:extLst>
          </p:cNvPr>
          <p:cNvSpPr txBox="1"/>
          <p:nvPr/>
        </p:nvSpPr>
        <p:spPr>
          <a:xfrm>
            <a:off x="7158098" y="2655327"/>
            <a:ext cx="1414170" cy="338554"/>
          </a:xfrm>
          <a:prstGeom prst="rect">
            <a:avLst/>
          </a:prstGeom>
          <a:noFill/>
        </p:spPr>
        <p:txBody>
          <a:bodyPr wrap="none" rtlCol="0">
            <a:spAutoFit/>
          </a:bodyPr>
          <a:lstStyle/>
          <a:p>
            <a:r>
              <a:rPr lang="id-ID" sz="1600" b="1" kern="800">
                <a:latin typeface="Century Gothic" panose="020B0502020202020204" pitchFamily="34" charset="0"/>
              </a:rPr>
              <a:t>Tabel Gadai</a:t>
            </a:r>
          </a:p>
        </p:txBody>
      </p:sp>
    </p:spTree>
    <p:extLst>
      <p:ext uri="{BB962C8B-B14F-4D97-AF65-F5344CB8AC3E}">
        <p14:creationId xmlns:p14="http://schemas.microsoft.com/office/powerpoint/2010/main" val="1287541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70E3F4-FD29-B79B-05F9-34966B67A99D}"/>
              </a:ext>
            </a:extLst>
          </p:cNvPr>
          <p:cNvSpPr txBox="1"/>
          <p:nvPr/>
        </p:nvSpPr>
        <p:spPr>
          <a:xfrm>
            <a:off x="2264390" y="1890518"/>
            <a:ext cx="1659429" cy="338554"/>
          </a:xfrm>
          <a:prstGeom prst="rect">
            <a:avLst/>
          </a:prstGeom>
          <a:noFill/>
        </p:spPr>
        <p:txBody>
          <a:bodyPr wrap="none" rtlCol="0">
            <a:spAutoFit/>
          </a:bodyPr>
          <a:lstStyle/>
          <a:p>
            <a:r>
              <a:rPr lang="id-ID" sz="1600" b="1" kern="800">
                <a:solidFill>
                  <a:srgbClr val="11A048"/>
                </a:solidFill>
                <a:latin typeface="Century Gothic" panose="020B0502020202020204" pitchFamily="34" charset="0"/>
              </a:rPr>
              <a:t>Tabel</a:t>
            </a:r>
            <a:r>
              <a:rPr lang="id-ID" sz="1600" b="1" kern="800">
                <a:latin typeface="Century Gothic" panose="020B0502020202020204" pitchFamily="34" charset="0"/>
              </a:rPr>
              <a:t> </a:t>
            </a:r>
            <a:r>
              <a:rPr lang="id-ID" sz="1600" b="1" kern="800">
                <a:solidFill>
                  <a:srgbClr val="BDD331"/>
                </a:solidFill>
                <a:latin typeface="Century Gothic" panose="020B0502020202020204" pitchFamily="34" charset="0"/>
              </a:rPr>
              <a:t>Anggota</a:t>
            </a:r>
          </a:p>
        </p:txBody>
      </p:sp>
      <p:sp>
        <p:nvSpPr>
          <p:cNvPr id="8" name="Rectangle 7">
            <a:extLst>
              <a:ext uri="{FF2B5EF4-FFF2-40B4-BE49-F238E27FC236}">
                <a16:creationId xmlns:a16="http://schemas.microsoft.com/office/drawing/2014/main" id="{AC8C3FEB-2EBA-F721-99F6-344C5B39316F}"/>
              </a:ext>
            </a:extLst>
          </p:cNvPr>
          <p:cNvSpPr/>
          <p:nvPr/>
        </p:nvSpPr>
        <p:spPr>
          <a:xfrm>
            <a:off x="2766000" y="5633065"/>
            <a:ext cx="6660000" cy="45719"/>
          </a:xfrm>
          <a:prstGeom prst="rect">
            <a:avLst/>
          </a:prstGeom>
          <a:solidFill>
            <a:srgbClr val="004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9" name="TextBox 8">
            <a:extLst>
              <a:ext uri="{FF2B5EF4-FFF2-40B4-BE49-F238E27FC236}">
                <a16:creationId xmlns:a16="http://schemas.microsoft.com/office/drawing/2014/main" id="{CB18F83A-9047-6F6A-0CA4-5CD172957679}"/>
              </a:ext>
            </a:extLst>
          </p:cNvPr>
          <p:cNvSpPr txBox="1"/>
          <p:nvPr/>
        </p:nvSpPr>
        <p:spPr>
          <a:xfrm>
            <a:off x="8313929" y="1892966"/>
            <a:ext cx="1414170" cy="338554"/>
          </a:xfrm>
          <a:prstGeom prst="rect">
            <a:avLst/>
          </a:prstGeom>
          <a:noFill/>
        </p:spPr>
        <p:txBody>
          <a:bodyPr wrap="none" rtlCol="0">
            <a:spAutoFit/>
          </a:bodyPr>
          <a:lstStyle/>
          <a:p>
            <a:r>
              <a:rPr lang="id-ID" sz="1600" b="1" kern="800">
                <a:solidFill>
                  <a:srgbClr val="11A048"/>
                </a:solidFill>
                <a:latin typeface="Century Gothic" panose="020B0502020202020204" pitchFamily="34" charset="0"/>
              </a:rPr>
              <a:t>Tabel</a:t>
            </a:r>
            <a:r>
              <a:rPr lang="id-ID" sz="1600" b="1" kern="800">
                <a:latin typeface="Century Gothic" panose="020B0502020202020204" pitchFamily="34" charset="0"/>
              </a:rPr>
              <a:t> </a:t>
            </a:r>
            <a:r>
              <a:rPr lang="id-ID" sz="1600" b="1" kern="800">
                <a:solidFill>
                  <a:srgbClr val="BDD331"/>
                </a:solidFill>
                <a:latin typeface="Century Gothic" panose="020B0502020202020204" pitchFamily="34" charset="0"/>
              </a:rPr>
              <a:t>Gadai</a:t>
            </a:r>
          </a:p>
        </p:txBody>
      </p:sp>
      <p:sp>
        <p:nvSpPr>
          <p:cNvPr id="10" name="Flowchart: Connector 9">
            <a:extLst>
              <a:ext uri="{FF2B5EF4-FFF2-40B4-BE49-F238E27FC236}">
                <a16:creationId xmlns:a16="http://schemas.microsoft.com/office/drawing/2014/main" id="{728F471E-34B7-6DCB-A466-667DF6C4070A}"/>
              </a:ext>
            </a:extLst>
          </p:cNvPr>
          <p:cNvSpPr/>
          <p:nvPr/>
        </p:nvSpPr>
        <p:spPr>
          <a:xfrm>
            <a:off x="5529890" y="664763"/>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Flowchart: Connector 10">
            <a:extLst>
              <a:ext uri="{FF2B5EF4-FFF2-40B4-BE49-F238E27FC236}">
                <a16:creationId xmlns:a16="http://schemas.microsoft.com/office/drawing/2014/main" id="{585C3F87-F561-88DF-79F3-0A40BE122E1E}"/>
              </a:ext>
            </a:extLst>
          </p:cNvPr>
          <p:cNvSpPr/>
          <p:nvPr/>
        </p:nvSpPr>
        <p:spPr>
          <a:xfrm>
            <a:off x="5952000" y="664763"/>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Flowchart: Connector 11">
            <a:extLst>
              <a:ext uri="{FF2B5EF4-FFF2-40B4-BE49-F238E27FC236}">
                <a16:creationId xmlns:a16="http://schemas.microsoft.com/office/drawing/2014/main" id="{2233CB8D-9EEB-A5BD-44B9-DEDD5115726E}"/>
              </a:ext>
            </a:extLst>
          </p:cNvPr>
          <p:cNvSpPr/>
          <p:nvPr/>
        </p:nvSpPr>
        <p:spPr>
          <a:xfrm>
            <a:off x="6374110" y="664763"/>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Picture 13">
            <a:extLst>
              <a:ext uri="{FF2B5EF4-FFF2-40B4-BE49-F238E27FC236}">
                <a16:creationId xmlns:a16="http://schemas.microsoft.com/office/drawing/2014/main" id="{06AFF3CB-A7CE-3FD1-00F1-607A2A004BB9}"/>
              </a:ext>
            </a:extLst>
          </p:cNvPr>
          <p:cNvPicPr>
            <a:picLocks noChangeAspect="1"/>
          </p:cNvPicPr>
          <p:nvPr/>
        </p:nvPicPr>
        <p:blipFill rotWithShape="1">
          <a:blip r:embed="rId2"/>
          <a:srcRect l="21805" t="26912" r="14722" b="28568"/>
          <a:stretch/>
        </p:blipFill>
        <p:spPr>
          <a:xfrm>
            <a:off x="658320" y="2229072"/>
            <a:ext cx="4871570" cy="1922052"/>
          </a:xfrm>
          <a:prstGeom prst="rect">
            <a:avLst/>
          </a:prstGeom>
        </p:spPr>
      </p:pic>
      <p:pic>
        <p:nvPicPr>
          <p:cNvPr id="16" name="Picture 15">
            <a:extLst>
              <a:ext uri="{FF2B5EF4-FFF2-40B4-BE49-F238E27FC236}">
                <a16:creationId xmlns:a16="http://schemas.microsoft.com/office/drawing/2014/main" id="{724AB4CD-B5C0-8ADC-4362-FB639DF12694}"/>
              </a:ext>
            </a:extLst>
          </p:cNvPr>
          <p:cNvPicPr>
            <a:picLocks noChangeAspect="1"/>
          </p:cNvPicPr>
          <p:nvPr/>
        </p:nvPicPr>
        <p:blipFill rotWithShape="1">
          <a:blip r:embed="rId3"/>
          <a:srcRect l="22014" t="21975" r="1320" b="23818"/>
          <a:stretch/>
        </p:blipFill>
        <p:spPr>
          <a:xfrm>
            <a:off x="6662110" y="2274792"/>
            <a:ext cx="4717809" cy="1876332"/>
          </a:xfrm>
          <a:prstGeom prst="rect">
            <a:avLst/>
          </a:prstGeom>
        </p:spPr>
      </p:pic>
      <p:sp>
        <p:nvSpPr>
          <p:cNvPr id="17" name="TextBox 16">
            <a:extLst>
              <a:ext uri="{FF2B5EF4-FFF2-40B4-BE49-F238E27FC236}">
                <a16:creationId xmlns:a16="http://schemas.microsoft.com/office/drawing/2014/main" id="{666D2AF1-79BE-A447-CAB9-4A6B840056FA}"/>
              </a:ext>
            </a:extLst>
          </p:cNvPr>
          <p:cNvSpPr txBox="1"/>
          <p:nvPr/>
        </p:nvSpPr>
        <p:spPr>
          <a:xfrm>
            <a:off x="1982833" y="4689733"/>
            <a:ext cx="8226333" cy="783420"/>
          </a:xfrm>
          <a:prstGeom prst="rect">
            <a:avLst/>
          </a:prstGeom>
          <a:noFill/>
        </p:spPr>
        <p:txBody>
          <a:bodyPr wrap="square" rtlCol="0">
            <a:spAutoFit/>
          </a:bodyPr>
          <a:lstStyle/>
          <a:p>
            <a:pPr algn="ctr">
              <a:lnSpc>
                <a:spcPct val="150000"/>
              </a:lnSpc>
            </a:pPr>
            <a:r>
              <a:rPr lang="id-ID" sz="1600" b="1" kern="800">
                <a:latin typeface="Century Gothic" panose="020B0502020202020204" pitchFamily="34" charset="0"/>
              </a:rPr>
              <a:t>Berikut adalah database yang saya gunakan dan beberapa tabel yang saya gunakan untuk menjalankan program Pegadaian ini</a:t>
            </a:r>
          </a:p>
        </p:txBody>
      </p:sp>
      <p:sp>
        <p:nvSpPr>
          <p:cNvPr id="18" name="TextBox 17">
            <a:extLst>
              <a:ext uri="{FF2B5EF4-FFF2-40B4-BE49-F238E27FC236}">
                <a16:creationId xmlns:a16="http://schemas.microsoft.com/office/drawing/2014/main" id="{AD98EE55-5F40-057C-B960-7F10CD7AAB12}"/>
              </a:ext>
            </a:extLst>
          </p:cNvPr>
          <p:cNvSpPr txBox="1"/>
          <p:nvPr/>
        </p:nvSpPr>
        <p:spPr>
          <a:xfrm>
            <a:off x="5224087" y="1058454"/>
            <a:ext cx="899605" cy="461665"/>
          </a:xfrm>
          <a:prstGeom prst="rect">
            <a:avLst/>
          </a:prstGeom>
          <a:noFill/>
        </p:spPr>
        <p:txBody>
          <a:bodyPr wrap="none" rtlCol="0">
            <a:spAutoFit/>
          </a:bodyPr>
          <a:lstStyle/>
          <a:p>
            <a:r>
              <a:rPr lang="id-ID" sz="2400" b="1" kern="800">
                <a:solidFill>
                  <a:srgbClr val="11A048"/>
                </a:solidFill>
                <a:latin typeface="Century Gothic" panose="020B0502020202020204" pitchFamily="34" charset="0"/>
              </a:rPr>
              <a:t>Data</a:t>
            </a:r>
          </a:p>
        </p:txBody>
      </p:sp>
      <p:sp>
        <p:nvSpPr>
          <p:cNvPr id="19" name="TextBox 18">
            <a:extLst>
              <a:ext uri="{FF2B5EF4-FFF2-40B4-BE49-F238E27FC236}">
                <a16:creationId xmlns:a16="http://schemas.microsoft.com/office/drawing/2014/main" id="{946E1ED9-A97E-B3A5-E724-A6EA946995B2}"/>
              </a:ext>
            </a:extLst>
          </p:cNvPr>
          <p:cNvSpPr txBox="1"/>
          <p:nvPr/>
        </p:nvSpPr>
        <p:spPr>
          <a:xfrm>
            <a:off x="6068307" y="1058454"/>
            <a:ext cx="899605" cy="461665"/>
          </a:xfrm>
          <a:prstGeom prst="rect">
            <a:avLst/>
          </a:prstGeom>
          <a:noFill/>
        </p:spPr>
        <p:txBody>
          <a:bodyPr wrap="square">
            <a:spAutoFit/>
          </a:bodyPr>
          <a:lstStyle/>
          <a:p>
            <a:r>
              <a:rPr lang="id-ID" sz="2400" b="1" kern="800">
                <a:solidFill>
                  <a:srgbClr val="76BF43"/>
                </a:solidFill>
                <a:latin typeface="Century Gothic" panose="020B0502020202020204" pitchFamily="34" charset="0"/>
              </a:rPr>
              <a:t>Base</a:t>
            </a:r>
            <a:endParaRPr lang="en-ID" sz="2400">
              <a:latin typeface="Century Gothic" panose="020B0502020202020204" pitchFamily="34" charset="0"/>
            </a:endParaRPr>
          </a:p>
        </p:txBody>
      </p:sp>
    </p:spTree>
    <p:extLst>
      <p:ext uri="{BB962C8B-B14F-4D97-AF65-F5344CB8AC3E}">
        <p14:creationId xmlns:p14="http://schemas.microsoft.com/office/powerpoint/2010/main" val="3176699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Connector 9">
            <a:extLst>
              <a:ext uri="{FF2B5EF4-FFF2-40B4-BE49-F238E27FC236}">
                <a16:creationId xmlns:a16="http://schemas.microsoft.com/office/drawing/2014/main" id="{728F471E-34B7-6DCB-A466-667DF6C4070A}"/>
              </a:ext>
            </a:extLst>
          </p:cNvPr>
          <p:cNvSpPr/>
          <p:nvPr/>
        </p:nvSpPr>
        <p:spPr>
          <a:xfrm>
            <a:off x="3266687" y="1903398"/>
            <a:ext cx="2340000" cy="2340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Flowchart: Connector 10">
            <a:extLst>
              <a:ext uri="{FF2B5EF4-FFF2-40B4-BE49-F238E27FC236}">
                <a16:creationId xmlns:a16="http://schemas.microsoft.com/office/drawing/2014/main" id="{585C3F87-F561-88DF-79F3-0A40BE122E1E}"/>
              </a:ext>
            </a:extLst>
          </p:cNvPr>
          <p:cNvSpPr/>
          <p:nvPr/>
        </p:nvSpPr>
        <p:spPr>
          <a:xfrm>
            <a:off x="4953692" y="1903398"/>
            <a:ext cx="2340000" cy="2340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Flowchart: Connector 11">
            <a:extLst>
              <a:ext uri="{FF2B5EF4-FFF2-40B4-BE49-F238E27FC236}">
                <a16:creationId xmlns:a16="http://schemas.microsoft.com/office/drawing/2014/main" id="{2233CB8D-9EEB-A5BD-44B9-DEDD5115726E}"/>
              </a:ext>
            </a:extLst>
          </p:cNvPr>
          <p:cNvSpPr/>
          <p:nvPr/>
        </p:nvSpPr>
        <p:spPr>
          <a:xfrm>
            <a:off x="6585315" y="1903398"/>
            <a:ext cx="2340000" cy="2340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AD98EE55-5F40-057C-B960-7F10CD7AAB12}"/>
              </a:ext>
            </a:extLst>
          </p:cNvPr>
          <p:cNvSpPr txBox="1"/>
          <p:nvPr/>
        </p:nvSpPr>
        <p:spPr>
          <a:xfrm>
            <a:off x="4572154" y="4445118"/>
            <a:ext cx="1523846" cy="584775"/>
          </a:xfrm>
          <a:prstGeom prst="rect">
            <a:avLst/>
          </a:prstGeom>
          <a:noFill/>
        </p:spPr>
        <p:txBody>
          <a:bodyPr wrap="square" rtlCol="0">
            <a:spAutoFit/>
          </a:bodyPr>
          <a:lstStyle/>
          <a:p>
            <a:pPr algn="ctr"/>
            <a:r>
              <a:rPr lang="id-ID" sz="3200" b="1" kern="800">
                <a:solidFill>
                  <a:srgbClr val="11A048"/>
                </a:solidFill>
                <a:latin typeface="Century Gothic" panose="020B0502020202020204" pitchFamily="34" charset="0"/>
              </a:rPr>
              <a:t>Terima</a:t>
            </a:r>
          </a:p>
        </p:txBody>
      </p:sp>
      <p:sp>
        <p:nvSpPr>
          <p:cNvPr id="19" name="TextBox 18">
            <a:extLst>
              <a:ext uri="{FF2B5EF4-FFF2-40B4-BE49-F238E27FC236}">
                <a16:creationId xmlns:a16="http://schemas.microsoft.com/office/drawing/2014/main" id="{946E1ED9-A97E-B3A5-E724-A6EA946995B2}"/>
              </a:ext>
            </a:extLst>
          </p:cNvPr>
          <p:cNvSpPr txBox="1"/>
          <p:nvPr/>
        </p:nvSpPr>
        <p:spPr>
          <a:xfrm>
            <a:off x="6123692" y="4445118"/>
            <a:ext cx="1280759" cy="584775"/>
          </a:xfrm>
          <a:prstGeom prst="rect">
            <a:avLst/>
          </a:prstGeom>
          <a:noFill/>
        </p:spPr>
        <p:txBody>
          <a:bodyPr wrap="square">
            <a:spAutoFit/>
          </a:bodyPr>
          <a:lstStyle/>
          <a:p>
            <a:r>
              <a:rPr lang="id-ID" sz="3200" b="1" kern="800">
                <a:solidFill>
                  <a:srgbClr val="76BF43"/>
                </a:solidFill>
                <a:latin typeface="Century Gothic" panose="020B0502020202020204" pitchFamily="34" charset="0"/>
              </a:rPr>
              <a:t>Kasih</a:t>
            </a:r>
            <a:endParaRPr lang="en-ID" sz="3200">
              <a:latin typeface="Century Gothic" panose="020B0502020202020204" pitchFamily="34" charset="0"/>
            </a:endParaRPr>
          </a:p>
        </p:txBody>
      </p:sp>
    </p:spTree>
    <p:extLst>
      <p:ext uri="{BB962C8B-B14F-4D97-AF65-F5344CB8AC3E}">
        <p14:creationId xmlns:p14="http://schemas.microsoft.com/office/powerpoint/2010/main" val="1793445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5341659" y="-3921565"/>
            <a:ext cx="10683318" cy="10779565"/>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2214006" y="4394200"/>
            <a:ext cx="3564566" cy="3629025"/>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9982200" y="0"/>
            <a:ext cx="1823371" cy="1856344"/>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9492036" y="3952558"/>
            <a:ext cx="1968809" cy="984885"/>
          </a:xfrm>
          <a:prstGeom prst="rect">
            <a:avLst/>
          </a:prstGeom>
          <a:noFill/>
        </p:spPr>
        <p:txBody>
          <a:bodyPr wrap="none" rtlCol="0">
            <a:spAutoFit/>
          </a:bodyPr>
          <a:lstStyle/>
          <a:p>
            <a:r>
              <a:rPr lang="id-ID" sz="5800" b="1" kern="800">
                <a:solidFill>
                  <a:srgbClr val="11A048"/>
                </a:solidFill>
                <a:latin typeface="Century Gothic" panose="020B0502020202020204" pitchFamily="34" charset="0"/>
              </a:rPr>
              <a:t>ALUR</a:t>
            </a:r>
          </a:p>
        </p:txBody>
      </p:sp>
      <p:sp>
        <p:nvSpPr>
          <p:cNvPr id="3" name="TextBox 2">
            <a:extLst>
              <a:ext uri="{FF2B5EF4-FFF2-40B4-BE49-F238E27FC236}">
                <a16:creationId xmlns:a16="http://schemas.microsoft.com/office/drawing/2014/main" id="{C9F57BF3-570D-1458-02AB-DCA3E8397A11}"/>
              </a:ext>
            </a:extLst>
          </p:cNvPr>
          <p:cNvSpPr txBox="1"/>
          <p:nvPr/>
        </p:nvSpPr>
        <p:spPr>
          <a:xfrm>
            <a:off x="7573955" y="4684338"/>
            <a:ext cx="4232337" cy="984885"/>
          </a:xfrm>
          <a:prstGeom prst="rect">
            <a:avLst/>
          </a:prstGeom>
          <a:noFill/>
        </p:spPr>
        <p:txBody>
          <a:bodyPr wrap="square">
            <a:spAutoFit/>
          </a:bodyPr>
          <a:lstStyle/>
          <a:p>
            <a:r>
              <a:rPr lang="id-ID" sz="5800" b="1" kern="800">
                <a:solidFill>
                  <a:srgbClr val="76BF43"/>
                </a:solidFill>
                <a:latin typeface="Century Gothic" panose="020B0502020202020204" pitchFamily="34" charset="0"/>
              </a:rPr>
              <a:t>PROGRAM</a:t>
            </a:r>
            <a:endParaRPr lang="en-ID" sz="5800">
              <a:latin typeface="Century Gothic" panose="020B0502020202020204" pitchFamily="34" charset="0"/>
            </a:endParaRPr>
          </a:p>
        </p:txBody>
      </p:sp>
    </p:spTree>
    <p:extLst>
      <p:ext uri="{BB962C8B-B14F-4D97-AF65-F5344CB8AC3E}">
        <p14:creationId xmlns:p14="http://schemas.microsoft.com/office/powerpoint/2010/main" val="982218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100F73-9DA3-0C82-AF3A-ABA883343DAF}"/>
              </a:ext>
            </a:extLst>
          </p:cNvPr>
          <p:cNvPicPr>
            <a:picLocks noChangeAspect="1"/>
          </p:cNvPicPr>
          <p:nvPr/>
        </p:nvPicPr>
        <p:blipFill rotWithShape="1">
          <a:blip r:embed="rId2"/>
          <a:srcRect l="4004" t="9461" r="3750" b="6116"/>
          <a:stretch/>
        </p:blipFill>
        <p:spPr>
          <a:xfrm>
            <a:off x="2325490" y="1083422"/>
            <a:ext cx="7541020" cy="3882000"/>
          </a:xfrm>
          <a:prstGeom prst="rect">
            <a:avLst/>
          </a:prstGeom>
          <a:ln w="28575">
            <a:solidFill>
              <a:srgbClr val="004D43"/>
            </a:solidFill>
          </a:ln>
        </p:spPr>
      </p:pic>
      <p:sp>
        <p:nvSpPr>
          <p:cNvPr id="9" name="TextBox 8">
            <a:extLst>
              <a:ext uri="{FF2B5EF4-FFF2-40B4-BE49-F238E27FC236}">
                <a16:creationId xmlns:a16="http://schemas.microsoft.com/office/drawing/2014/main" id="{F58C1A31-8E4A-0E1B-D1C2-7AF62A670051}"/>
              </a:ext>
            </a:extLst>
          </p:cNvPr>
          <p:cNvSpPr txBox="1"/>
          <p:nvPr/>
        </p:nvSpPr>
        <p:spPr>
          <a:xfrm>
            <a:off x="1056235" y="5199936"/>
            <a:ext cx="9825528" cy="1015663"/>
          </a:xfrm>
          <a:prstGeom prst="rect">
            <a:avLst/>
          </a:prstGeom>
          <a:noFill/>
        </p:spPr>
        <p:txBody>
          <a:bodyPr wrap="square" rtlCol="0">
            <a:spAutoFit/>
          </a:bodyPr>
          <a:lstStyle/>
          <a:p>
            <a:pPr algn="ctr"/>
            <a:r>
              <a:rPr lang="id-ID" sz="2000"/>
              <a:t>Pertama, user akan  menginputkan username dan password yang telah terdaftar (database), jika inputannya benar dan sesuai dengan data yang ada di database maka user akan bisa masuk ke menu utama.</a:t>
            </a:r>
            <a:endParaRPr lang="en-ID" sz="2000"/>
          </a:p>
        </p:txBody>
      </p:sp>
      <p:sp>
        <p:nvSpPr>
          <p:cNvPr id="12" name="Flowchart: Connector 11">
            <a:extLst>
              <a:ext uri="{FF2B5EF4-FFF2-40B4-BE49-F238E27FC236}">
                <a16:creationId xmlns:a16="http://schemas.microsoft.com/office/drawing/2014/main" id="{BB00C063-155D-6355-7C8D-3294854A2143}"/>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Flowchart: Connector 12">
            <a:extLst>
              <a:ext uri="{FF2B5EF4-FFF2-40B4-BE49-F238E27FC236}">
                <a16:creationId xmlns:a16="http://schemas.microsoft.com/office/drawing/2014/main" id="{7C81765A-13D7-A650-27E3-7E8AC2004C88}"/>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id="{74E02603-2275-939C-E952-4B94DF63C15B}"/>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22D9A527-967E-424A-67B7-DE79FAD8D310}"/>
              </a:ext>
            </a:extLst>
          </p:cNvPr>
          <p:cNvSpPr txBox="1"/>
          <p:nvPr/>
        </p:nvSpPr>
        <p:spPr>
          <a:xfrm>
            <a:off x="5968999" y="448799"/>
            <a:ext cx="845103"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Login</a:t>
            </a:r>
          </a:p>
        </p:txBody>
      </p:sp>
      <p:sp>
        <p:nvSpPr>
          <p:cNvPr id="16" name="TextBox 15">
            <a:extLst>
              <a:ext uri="{FF2B5EF4-FFF2-40B4-BE49-F238E27FC236}">
                <a16:creationId xmlns:a16="http://schemas.microsoft.com/office/drawing/2014/main" id="{1F910B7E-017A-439A-E03E-F355810059AD}"/>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Tree>
    <p:extLst>
      <p:ext uri="{BB962C8B-B14F-4D97-AF65-F5344CB8AC3E}">
        <p14:creationId xmlns:p14="http://schemas.microsoft.com/office/powerpoint/2010/main" val="2102603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968999" y="448799"/>
            <a:ext cx="934871"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Daftar</a:t>
            </a:r>
          </a:p>
        </p:txBody>
      </p:sp>
      <p:sp>
        <p:nvSpPr>
          <p:cNvPr id="3" name="TextBox 2">
            <a:extLst>
              <a:ext uri="{FF2B5EF4-FFF2-40B4-BE49-F238E27FC236}">
                <a16:creationId xmlns:a16="http://schemas.microsoft.com/office/drawing/2014/main" id="{C9F57BF3-570D-1458-02AB-DCA3E8397A11}"/>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
        <p:nvSpPr>
          <p:cNvPr id="9" name="TextBox 8">
            <a:extLst>
              <a:ext uri="{FF2B5EF4-FFF2-40B4-BE49-F238E27FC236}">
                <a16:creationId xmlns:a16="http://schemas.microsoft.com/office/drawing/2014/main" id="{F58C1A31-8E4A-0E1B-D1C2-7AF62A670051}"/>
              </a:ext>
            </a:extLst>
          </p:cNvPr>
          <p:cNvSpPr txBox="1"/>
          <p:nvPr/>
        </p:nvSpPr>
        <p:spPr>
          <a:xfrm>
            <a:off x="1056234" y="5199936"/>
            <a:ext cx="10157197" cy="707886"/>
          </a:xfrm>
          <a:prstGeom prst="rect">
            <a:avLst/>
          </a:prstGeom>
          <a:noFill/>
        </p:spPr>
        <p:txBody>
          <a:bodyPr wrap="square" rtlCol="0">
            <a:spAutoFit/>
          </a:bodyPr>
          <a:lstStyle/>
          <a:p>
            <a:pPr algn="ctr"/>
            <a:r>
              <a:rPr lang="id-ID" sz="2000"/>
              <a:t>Jika user belum mempunyai akun, maka user diwajibkan untuk mendaftar dulu dengan mengisi data data yang telah disediakan. Bagian ini saya menerapkan konsep CRUD yaitu </a:t>
            </a:r>
            <a:r>
              <a:rPr lang="id-ID" sz="2000" b="1">
                <a:solidFill>
                  <a:srgbClr val="004D43"/>
                </a:solidFill>
              </a:rPr>
              <a:t>Create.</a:t>
            </a:r>
            <a:endParaRPr lang="en-ID" sz="2000" b="1">
              <a:solidFill>
                <a:srgbClr val="004D43"/>
              </a:solidFill>
            </a:endParaRPr>
          </a:p>
        </p:txBody>
      </p:sp>
      <p:pic>
        <p:nvPicPr>
          <p:cNvPr id="10" name="Picture 9">
            <a:extLst>
              <a:ext uri="{FF2B5EF4-FFF2-40B4-BE49-F238E27FC236}">
                <a16:creationId xmlns:a16="http://schemas.microsoft.com/office/drawing/2014/main" id="{BAEF5E23-5C0B-2A15-3AB9-AA7B79DE69E6}"/>
              </a:ext>
            </a:extLst>
          </p:cNvPr>
          <p:cNvPicPr>
            <a:picLocks noChangeAspect="1"/>
          </p:cNvPicPr>
          <p:nvPr/>
        </p:nvPicPr>
        <p:blipFill rotWithShape="1">
          <a:blip r:embed="rId2"/>
          <a:srcRect l="3889" t="7011" r="3681" b="3334"/>
          <a:stretch/>
        </p:blipFill>
        <p:spPr>
          <a:xfrm>
            <a:off x="2553482" y="1091580"/>
            <a:ext cx="7085036" cy="3865684"/>
          </a:xfrm>
          <a:prstGeom prst="rect">
            <a:avLst/>
          </a:prstGeom>
          <a:ln w="28575">
            <a:solidFill>
              <a:srgbClr val="004D43"/>
            </a:solidFill>
          </a:ln>
        </p:spPr>
      </p:pic>
    </p:spTree>
    <p:extLst>
      <p:ext uri="{BB962C8B-B14F-4D97-AF65-F5344CB8AC3E}">
        <p14:creationId xmlns:p14="http://schemas.microsoft.com/office/powerpoint/2010/main" val="931357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968999" y="448799"/>
            <a:ext cx="1005403"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Utama</a:t>
            </a:r>
          </a:p>
        </p:txBody>
      </p:sp>
      <p:sp>
        <p:nvSpPr>
          <p:cNvPr id="3" name="TextBox 2">
            <a:extLst>
              <a:ext uri="{FF2B5EF4-FFF2-40B4-BE49-F238E27FC236}">
                <a16:creationId xmlns:a16="http://schemas.microsoft.com/office/drawing/2014/main" id="{C9F57BF3-570D-1458-02AB-DCA3E8397A11}"/>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
        <p:nvSpPr>
          <p:cNvPr id="9" name="TextBox 8">
            <a:extLst>
              <a:ext uri="{FF2B5EF4-FFF2-40B4-BE49-F238E27FC236}">
                <a16:creationId xmlns:a16="http://schemas.microsoft.com/office/drawing/2014/main" id="{F58C1A31-8E4A-0E1B-D1C2-7AF62A670051}"/>
              </a:ext>
            </a:extLst>
          </p:cNvPr>
          <p:cNvSpPr txBox="1"/>
          <p:nvPr/>
        </p:nvSpPr>
        <p:spPr>
          <a:xfrm>
            <a:off x="501635" y="5166073"/>
            <a:ext cx="11188727" cy="1015663"/>
          </a:xfrm>
          <a:prstGeom prst="rect">
            <a:avLst/>
          </a:prstGeom>
          <a:noFill/>
        </p:spPr>
        <p:txBody>
          <a:bodyPr wrap="square" rtlCol="0">
            <a:spAutoFit/>
          </a:bodyPr>
          <a:lstStyle/>
          <a:p>
            <a:pPr algn="ctr"/>
            <a:r>
              <a:rPr lang="id-ID" sz="2000"/>
              <a:t>Jika user berhasil login atau sudah mendaftar akun baru, maka user akan diarahkan ke Beranda. Disini saya tidak memasukan banyak inputan, saya hanya menambahkan beberapa button yang digunakan untuk mengkases ke halaman yang lain</a:t>
            </a:r>
            <a:endParaRPr lang="en-ID" sz="2000" b="1">
              <a:solidFill>
                <a:srgbClr val="004D43"/>
              </a:solidFill>
            </a:endParaRPr>
          </a:p>
        </p:txBody>
      </p:sp>
      <p:pic>
        <p:nvPicPr>
          <p:cNvPr id="4" name=" 2022-12-09 09-13-45">
            <a:hlinkClick r:id="" action="ppaction://media"/>
            <a:extLst>
              <a:ext uri="{FF2B5EF4-FFF2-40B4-BE49-F238E27FC236}">
                <a16:creationId xmlns:a16="http://schemas.microsoft.com/office/drawing/2014/main" id="{8E9BB67C-3DA2-BF6C-E638-1607A6BA9F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9549" y="1102397"/>
            <a:ext cx="6692901" cy="3627789"/>
          </a:xfrm>
          <a:prstGeom prst="rect">
            <a:avLst/>
          </a:prstGeom>
          <a:ln w="28575">
            <a:solidFill>
              <a:srgbClr val="004D43"/>
            </a:solidFill>
          </a:ln>
        </p:spPr>
      </p:pic>
    </p:spTree>
    <p:extLst>
      <p:ext uri="{BB962C8B-B14F-4D97-AF65-F5344CB8AC3E}">
        <p14:creationId xmlns:p14="http://schemas.microsoft.com/office/powerpoint/2010/main" val="437741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968999" y="448799"/>
            <a:ext cx="768159"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Profil</a:t>
            </a:r>
          </a:p>
        </p:txBody>
      </p:sp>
      <p:sp>
        <p:nvSpPr>
          <p:cNvPr id="3" name="TextBox 2">
            <a:extLst>
              <a:ext uri="{FF2B5EF4-FFF2-40B4-BE49-F238E27FC236}">
                <a16:creationId xmlns:a16="http://schemas.microsoft.com/office/drawing/2014/main" id="{C9F57BF3-570D-1458-02AB-DCA3E8397A11}"/>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
        <p:nvSpPr>
          <p:cNvPr id="9" name="TextBox 8">
            <a:extLst>
              <a:ext uri="{FF2B5EF4-FFF2-40B4-BE49-F238E27FC236}">
                <a16:creationId xmlns:a16="http://schemas.microsoft.com/office/drawing/2014/main" id="{F58C1A31-8E4A-0E1B-D1C2-7AF62A670051}"/>
              </a:ext>
            </a:extLst>
          </p:cNvPr>
          <p:cNvSpPr txBox="1"/>
          <p:nvPr/>
        </p:nvSpPr>
        <p:spPr>
          <a:xfrm>
            <a:off x="501635" y="5166073"/>
            <a:ext cx="11188727" cy="1015663"/>
          </a:xfrm>
          <a:prstGeom prst="rect">
            <a:avLst/>
          </a:prstGeom>
          <a:noFill/>
        </p:spPr>
        <p:txBody>
          <a:bodyPr wrap="square" rtlCol="0">
            <a:spAutoFit/>
          </a:bodyPr>
          <a:lstStyle/>
          <a:p>
            <a:pPr algn="ctr"/>
            <a:r>
              <a:rPr lang="id-ID" sz="2000"/>
              <a:t>Jika user berhasil login atau sudah mendaftar akun baru, maka user akan diarahkan ke Beranda. Disini saya tidak memasukan banyak inputan, saya hanya menambahkan beberapa button yang digunakan untuk mengkases ke halaman yang lain</a:t>
            </a:r>
            <a:endParaRPr lang="en-ID" sz="2000" b="1">
              <a:solidFill>
                <a:srgbClr val="004D43"/>
              </a:solidFill>
            </a:endParaRPr>
          </a:p>
        </p:txBody>
      </p:sp>
      <p:pic>
        <p:nvPicPr>
          <p:cNvPr id="10" name=" 2022-12-09 10-54-27">
            <a:hlinkClick r:id="" action="ppaction://media"/>
            <a:extLst>
              <a:ext uri="{FF2B5EF4-FFF2-40B4-BE49-F238E27FC236}">
                <a16:creationId xmlns:a16="http://schemas.microsoft.com/office/drawing/2014/main" id="{7FC17709-5EDA-3797-1ED0-1B7207A361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3002" y="1118143"/>
            <a:ext cx="7165992" cy="3710961"/>
          </a:xfrm>
          <a:prstGeom prst="rect">
            <a:avLst/>
          </a:prstGeom>
          <a:ln w="28575">
            <a:solidFill>
              <a:srgbClr val="004D43"/>
            </a:solidFill>
          </a:ln>
        </p:spPr>
      </p:pic>
    </p:spTree>
    <p:extLst>
      <p:ext uri="{BB962C8B-B14F-4D97-AF65-F5344CB8AC3E}">
        <p14:creationId xmlns:p14="http://schemas.microsoft.com/office/powerpoint/2010/main" val="2834828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968999" y="448799"/>
            <a:ext cx="970137"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Gadai</a:t>
            </a:r>
          </a:p>
        </p:txBody>
      </p:sp>
      <p:sp>
        <p:nvSpPr>
          <p:cNvPr id="3" name="TextBox 2">
            <a:extLst>
              <a:ext uri="{FF2B5EF4-FFF2-40B4-BE49-F238E27FC236}">
                <a16:creationId xmlns:a16="http://schemas.microsoft.com/office/drawing/2014/main" id="{C9F57BF3-570D-1458-02AB-DCA3E8397A11}"/>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
        <p:nvSpPr>
          <p:cNvPr id="9" name="TextBox 8">
            <a:extLst>
              <a:ext uri="{FF2B5EF4-FFF2-40B4-BE49-F238E27FC236}">
                <a16:creationId xmlns:a16="http://schemas.microsoft.com/office/drawing/2014/main" id="{F58C1A31-8E4A-0E1B-D1C2-7AF62A670051}"/>
              </a:ext>
            </a:extLst>
          </p:cNvPr>
          <p:cNvSpPr txBox="1"/>
          <p:nvPr/>
        </p:nvSpPr>
        <p:spPr>
          <a:xfrm>
            <a:off x="501635" y="5166073"/>
            <a:ext cx="11188727" cy="707886"/>
          </a:xfrm>
          <a:prstGeom prst="rect">
            <a:avLst/>
          </a:prstGeom>
          <a:noFill/>
        </p:spPr>
        <p:txBody>
          <a:bodyPr wrap="square" rtlCol="0">
            <a:spAutoFit/>
          </a:bodyPr>
          <a:lstStyle/>
          <a:p>
            <a:pPr algn="ctr"/>
            <a:r>
              <a:rPr lang="id-ID" sz="2000"/>
              <a:t>Jika user mengklik tombol </a:t>
            </a:r>
            <a:r>
              <a:rPr lang="id-ID" sz="2000" b="1"/>
              <a:t>Gadai Emas</a:t>
            </a:r>
            <a:r>
              <a:rPr lang="id-ID" sz="2000"/>
              <a:t> yang ada di beranda, maka user akan diarahkan ke menu Gadai Emas yang dimana di menu ini transaksi Pegadaian dilakukan.</a:t>
            </a:r>
            <a:endParaRPr lang="en-ID" sz="2000" b="1">
              <a:solidFill>
                <a:srgbClr val="004D43"/>
              </a:solidFill>
            </a:endParaRPr>
          </a:p>
        </p:txBody>
      </p:sp>
      <p:pic>
        <p:nvPicPr>
          <p:cNvPr id="8" name=" 2022-12-09 09-52-18">
            <a:hlinkClick r:id="" action="ppaction://media"/>
            <a:extLst>
              <a:ext uri="{FF2B5EF4-FFF2-40B4-BE49-F238E27FC236}">
                <a16:creationId xmlns:a16="http://schemas.microsoft.com/office/drawing/2014/main" id="{6A5167C5-8AB9-965D-1465-4B4853360F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8098" y="1131900"/>
            <a:ext cx="7329625" cy="3795699"/>
          </a:xfrm>
          <a:prstGeom prst="rect">
            <a:avLst/>
          </a:prstGeom>
          <a:ln w="28575">
            <a:solidFill>
              <a:srgbClr val="004D43"/>
            </a:solidFill>
          </a:ln>
        </p:spPr>
      </p:pic>
    </p:spTree>
    <p:extLst>
      <p:ext uri="{BB962C8B-B14F-4D97-AF65-F5344CB8AC3E}">
        <p14:creationId xmlns:p14="http://schemas.microsoft.com/office/powerpoint/2010/main" val="1254439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968999" y="448799"/>
            <a:ext cx="1165704"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Riwayat</a:t>
            </a:r>
          </a:p>
        </p:txBody>
      </p:sp>
      <p:sp>
        <p:nvSpPr>
          <p:cNvPr id="3" name="TextBox 2">
            <a:extLst>
              <a:ext uri="{FF2B5EF4-FFF2-40B4-BE49-F238E27FC236}">
                <a16:creationId xmlns:a16="http://schemas.microsoft.com/office/drawing/2014/main" id="{C9F57BF3-570D-1458-02AB-DCA3E8397A11}"/>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
        <p:nvSpPr>
          <p:cNvPr id="9" name="TextBox 8">
            <a:extLst>
              <a:ext uri="{FF2B5EF4-FFF2-40B4-BE49-F238E27FC236}">
                <a16:creationId xmlns:a16="http://schemas.microsoft.com/office/drawing/2014/main" id="{F58C1A31-8E4A-0E1B-D1C2-7AF62A670051}"/>
              </a:ext>
            </a:extLst>
          </p:cNvPr>
          <p:cNvSpPr txBox="1"/>
          <p:nvPr/>
        </p:nvSpPr>
        <p:spPr>
          <a:xfrm>
            <a:off x="501635" y="5166073"/>
            <a:ext cx="11188727" cy="707886"/>
          </a:xfrm>
          <a:prstGeom prst="rect">
            <a:avLst/>
          </a:prstGeom>
          <a:noFill/>
        </p:spPr>
        <p:txBody>
          <a:bodyPr wrap="square" rtlCol="0">
            <a:spAutoFit/>
          </a:bodyPr>
          <a:lstStyle/>
          <a:p>
            <a:pPr algn="ctr"/>
            <a:r>
              <a:rPr lang="id-ID" sz="2000"/>
              <a:t>Semua transaksi yang user lakukan tadi akan tersimpan di database, dan jika user ingin melihat data nya maka user hanya perlu mengklik tabelnya</a:t>
            </a:r>
          </a:p>
        </p:txBody>
      </p:sp>
      <p:pic>
        <p:nvPicPr>
          <p:cNvPr id="13" name=" 2022-12-09 10-20-54">
            <a:hlinkClick r:id="" action="ppaction://media"/>
            <a:extLst>
              <a:ext uri="{FF2B5EF4-FFF2-40B4-BE49-F238E27FC236}">
                <a16:creationId xmlns:a16="http://schemas.microsoft.com/office/drawing/2014/main" id="{10D05CA5-4F77-568E-B208-83CF97495F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16198" y="1205451"/>
            <a:ext cx="6959600" cy="3604079"/>
          </a:xfrm>
          <a:prstGeom prst="rect">
            <a:avLst/>
          </a:prstGeom>
          <a:ln w="28575">
            <a:solidFill>
              <a:srgbClr val="004D43"/>
            </a:solidFill>
          </a:ln>
        </p:spPr>
      </p:pic>
    </p:spTree>
    <p:extLst>
      <p:ext uri="{BB962C8B-B14F-4D97-AF65-F5344CB8AC3E}">
        <p14:creationId xmlns:p14="http://schemas.microsoft.com/office/powerpoint/2010/main" val="3149500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4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A77D0345-9004-A979-B994-9AED7C18B8D8}"/>
              </a:ext>
            </a:extLst>
          </p:cNvPr>
          <p:cNvSpPr/>
          <p:nvPr/>
        </p:nvSpPr>
        <p:spPr>
          <a:xfrm>
            <a:off x="386429" y="304799"/>
            <a:ext cx="288000" cy="288000"/>
          </a:xfrm>
          <a:prstGeom prst="flowChartConnector">
            <a:avLst/>
          </a:prstGeom>
          <a:solidFill>
            <a:srgbClr val="76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lowchart: Connector 5">
            <a:extLst>
              <a:ext uri="{FF2B5EF4-FFF2-40B4-BE49-F238E27FC236}">
                <a16:creationId xmlns:a16="http://schemas.microsoft.com/office/drawing/2014/main" id="{E8AFABE8-0139-8255-34C6-EAE5634A74A1}"/>
              </a:ext>
            </a:extLst>
          </p:cNvPr>
          <p:cNvSpPr/>
          <p:nvPr/>
        </p:nvSpPr>
        <p:spPr>
          <a:xfrm>
            <a:off x="808539" y="304799"/>
            <a:ext cx="288000" cy="288000"/>
          </a:xfrm>
          <a:prstGeom prst="flowChartConnector">
            <a:avLst/>
          </a:prstGeom>
          <a:solidFill>
            <a:srgbClr val="BDD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lowchart: Connector 6">
            <a:extLst>
              <a:ext uri="{FF2B5EF4-FFF2-40B4-BE49-F238E27FC236}">
                <a16:creationId xmlns:a16="http://schemas.microsoft.com/office/drawing/2014/main" id="{64036112-A79B-2296-962B-BA9C55541182}"/>
              </a:ext>
            </a:extLst>
          </p:cNvPr>
          <p:cNvSpPr/>
          <p:nvPr/>
        </p:nvSpPr>
        <p:spPr>
          <a:xfrm>
            <a:off x="1230649" y="304799"/>
            <a:ext cx="288000" cy="288000"/>
          </a:xfrm>
          <a:prstGeom prst="flowChartConnector">
            <a:avLst/>
          </a:prstGeom>
          <a:solidFill>
            <a:srgbClr val="11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03CB8602-F43E-0473-AACE-39E8F376D62D}"/>
              </a:ext>
            </a:extLst>
          </p:cNvPr>
          <p:cNvSpPr txBox="1"/>
          <p:nvPr/>
        </p:nvSpPr>
        <p:spPr>
          <a:xfrm>
            <a:off x="5968999" y="448799"/>
            <a:ext cx="904415" cy="400110"/>
          </a:xfrm>
          <a:prstGeom prst="rect">
            <a:avLst/>
          </a:prstGeom>
          <a:noFill/>
        </p:spPr>
        <p:txBody>
          <a:bodyPr wrap="none" rtlCol="0">
            <a:spAutoFit/>
          </a:bodyPr>
          <a:lstStyle/>
          <a:p>
            <a:r>
              <a:rPr lang="id-ID" sz="2000" b="1" kern="800">
                <a:solidFill>
                  <a:srgbClr val="11A048"/>
                </a:solidFill>
                <a:latin typeface="Century Gothic" panose="020B0502020202020204" pitchFamily="34" charset="0"/>
              </a:rPr>
              <a:t>Bayar</a:t>
            </a:r>
          </a:p>
        </p:txBody>
      </p:sp>
      <p:sp>
        <p:nvSpPr>
          <p:cNvPr id="3" name="TextBox 2">
            <a:extLst>
              <a:ext uri="{FF2B5EF4-FFF2-40B4-BE49-F238E27FC236}">
                <a16:creationId xmlns:a16="http://schemas.microsoft.com/office/drawing/2014/main" id="{C9F57BF3-570D-1458-02AB-DCA3E8397A11}"/>
              </a:ext>
            </a:extLst>
          </p:cNvPr>
          <p:cNvSpPr txBox="1"/>
          <p:nvPr/>
        </p:nvSpPr>
        <p:spPr>
          <a:xfrm>
            <a:off x="5203288" y="448799"/>
            <a:ext cx="918112" cy="400110"/>
          </a:xfrm>
          <a:prstGeom prst="rect">
            <a:avLst/>
          </a:prstGeom>
          <a:noFill/>
        </p:spPr>
        <p:txBody>
          <a:bodyPr wrap="square">
            <a:spAutoFit/>
          </a:bodyPr>
          <a:lstStyle/>
          <a:p>
            <a:r>
              <a:rPr lang="id-ID" sz="2000" b="1" kern="800">
                <a:solidFill>
                  <a:srgbClr val="76BF43"/>
                </a:solidFill>
                <a:latin typeface="Century Gothic" panose="020B0502020202020204" pitchFamily="34" charset="0"/>
              </a:rPr>
              <a:t>Menu</a:t>
            </a:r>
            <a:endParaRPr lang="en-ID" sz="2000">
              <a:latin typeface="Century Gothic" panose="020B0502020202020204" pitchFamily="34" charset="0"/>
            </a:endParaRPr>
          </a:p>
        </p:txBody>
      </p:sp>
      <p:sp>
        <p:nvSpPr>
          <p:cNvPr id="9" name="TextBox 8">
            <a:extLst>
              <a:ext uri="{FF2B5EF4-FFF2-40B4-BE49-F238E27FC236}">
                <a16:creationId xmlns:a16="http://schemas.microsoft.com/office/drawing/2014/main" id="{F58C1A31-8E4A-0E1B-D1C2-7AF62A670051}"/>
              </a:ext>
            </a:extLst>
          </p:cNvPr>
          <p:cNvSpPr txBox="1"/>
          <p:nvPr/>
        </p:nvSpPr>
        <p:spPr>
          <a:xfrm>
            <a:off x="339717" y="5166073"/>
            <a:ext cx="11563365" cy="1015663"/>
          </a:xfrm>
          <a:prstGeom prst="rect">
            <a:avLst/>
          </a:prstGeom>
          <a:noFill/>
        </p:spPr>
        <p:txBody>
          <a:bodyPr wrap="square" rtlCol="0">
            <a:spAutoFit/>
          </a:bodyPr>
          <a:lstStyle/>
          <a:p>
            <a:pPr algn="ctr"/>
            <a:r>
              <a:rPr lang="id-ID" sz="2000"/>
              <a:t>Jika user menklik tombol bayar pada Menu Riwayat, maka user akan diarahkan </a:t>
            </a:r>
            <a:r>
              <a:rPr lang="id-ID" sz="2000" b="1"/>
              <a:t>ke Menu Bayar </a:t>
            </a:r>
            <a:r>
              <a:rPr lang="id-ID" sz="2000"/>
              <a:t>sebagai konfirmasi transaksi, dan jija user mengklik tombol Bayar pada Menu Bayar maka transaksi yang dipilih akan di </a:t>
            </a:r>
            <a:r>
              <a:rPr lang="id-ID" sz="2000" b="1"/>
              <a:t>Delete</a:t>
            </a:r>
            <a:r>
              <a:rPr lang="id-ID" sz="2000"/>
              <a:t> karena dianggap sudah membayar. Setelah itu user akan diarahkan lagi ke </a:t>
            </a:r>
            <a:r>
              <a:rPr lang="id-ID" sz="2000" b="1"/>
              <a:t>Menu Riwayat</a:t>
            </a:r>
          </a:p>
        </p:txBody>
      </p:sp>
      <p:pic>
        <p:nvPicPr>
          <p:cNvPr id="4" name=" 2022-12-09 10-23-44">
            <a:hlinkClick r:id="" action="ppaction://media"/>
            <a:extLst>
              <a:ext uri="{FF2B5EF4-FFF2-40B4-BE49-F238E27FC236}">
                <a16:creationId xmlns:a16="http://schemas.microsoft.com/office/drawing/2014/main" id="{C1FD5146-8127-CF94-00EB-ACB978A599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0759" y="1061075"/>
            <a:ext cx="2636479" cy="3724793"/>
          </a:xfrm>
          <a:prstGeom prst="rect">
            <a:avLst/>
          </a:prstGeom>
        </p:spPr>
      </p:pic>
    </p:spTree>
    <p:extLst>
      <p:ext uri="{BB962C8B-B14F-4D97-AF65-F5344CB8AC3E}">
        <p14:creationId xmlns:p14="http://schemas.microsoft.com/office/powerpoint/2010/main" val="1468540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293</Words>
  <Application>Microsoft Office PowerPoint</Application>
  <PresentationFormat>Widescreen</PresentationFormat>
  <Paragraphs>37</Paragraphs>
  <Slides>12</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cp:revision>
  <dcterms:created xsi:type="dcterms:W3CDTF">2022-12-08T20:28:28Z</dcterms:created>
  <dcterms:modified xsi:type="dcterms:W3CDTF">2022-12-09T04:17:35Z</dcterms:modified>
</cp:coreProperties>
</file>